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1" r:id="rId3"/>
    <p:sldId id="256" r:id="rId4"/>
    <p:sldId id="265" r:id="rId5"/>
    <p:sldId id="264" r:id="rId6"/>
    <p:sldId id="268" r:id="rId7"/>
    <p:sldId id="270" r:id="rId8"/>
    <p:sldId id="271" r:id="rId9"/>
    <p:sldId id="257" r:id="rId10"/>
    <p:sldId id="262" r:id="rId11"/>
    <p:sldId id="267" r:id="rId12"/>
    <p:sldId id="25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0FB"/>
    <a:srgbClr val="239EDA"/>
    <a:srgbClr val="B01844"/>
    <a:srgbClr val="818284"/>
    <a:srgbClr val="8CCA9B"/>
    <a:srgbClr val="F5AD43"/>
    <a:srgbClr val="FDDB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241" autoAdjust="0"/>
  </p:normalViewPr>
  <p:slideViewPr>
    <p:cSldViewPr snapToGrid="0">
      <p:cViewPr varScale="1">
        <p:scale>
          <a:sx n="77" d="100"/>
          <a:sy n="77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57203F9-7F5C-4356-8A60-8FD46B7658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6AAEC8F-03EC-442C-A56A-B8CF5BEC9A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2895-287E-4059-982A-147BB50FCA86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3C72D9-6837-4289-A0A0-DB3ABAA187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F4670C-08ED-4BB5-9DF4-86559D234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7897D-F841-4B68-849F-7F983C9688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9528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DBDB6-A44D-43CC-B817-CC9900CCA8D0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21DB5-92F9-4B88-8627-F1B16CD21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121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21DB5-92F9-4B88-8627-F1B16CD21A5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92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0413E-B28D-47E3-8492-B16AC619AFFE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88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9EE-E3C4-4AB4-B40F-6193D1BFA80F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18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69DF-A1C7-46A2-91D1-F2FEB4F4B87B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54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C508-91EE-40BA-9E2A-9CF338EF9A42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93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EFF7-8709-4CE1-9125-31F25D05A002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899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A1DEF-DD01-4211-A75F-F3E460A20AC1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67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0139-1D92-43DF-8EC9-3638C257084B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57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0631-A6F0-4827-B26E-54B53959C0DA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13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66614-658D-49A6-AD98-FEE47A37BCCE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40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37E31-5DF6-425C-9C5C-9F719BD28B22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05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A827-C616-4442-A2B8-3EB227A0F38A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97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88C7D-30BF-4AF1-8A21-21CDD84EA51F}" type="datetime1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48A85-C8DA-4882-918A-1F32E9B203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74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Qjdnlq" TargetMode="External"/><Relationship Id="rId7" Type="http://schemas.openxmlformats.org/officeDocument/2006/relationships/hyperlink" Target="https://reurl.cc/Kpkxnn" TargetMode="External"/><Relationship Id="rId2" Type="http://schemas.openxmlformats.org/officeDocument/2006/relationships/hyperlink" Target="https://reurl.cc/mGdmW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url.cc/bk5zgy" TargetMode="External"/><Relationship Id="rId5" Type="http://schemas.openxmlformats.org/officeDocument/2006/relationships/hyperlink" Target="https://reurl.cc/xOZg4b" TargetMode="External"/><Relationship Id="rId4" Type="http://schemas.openxmlformats.org/officeDocument/2006/relationships/hyperlink" Target="https://reurl.cc/AKqn2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url.cc/xOZg4b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eurl.cc/bk5zgy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eurl.cc/Kpkxnn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4383AD7-2527-41AE-BB15-2493E1A13BDA}"/>
              </a:ext>
            </a:extLst>
          </p:cNvPr>
          <p:cNvSpPr/>
          <p:nvPr/>
        </p:nvSpPr>
        <p:spPr>
          <a:xfrm>
            <a:off x="0" y="261740"/>
            <a:ext cx="12192000" cy="6335704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D8CD6D2-D492-43BE-8002-D838844EAFEA}"/>
              </a:ext>
            </a:extLst>
          </p:cNvPr>
          <p:cNvGrpSpPr/>
          <p:nvPr/>
        </p:nvGrpSpPr>
        <p:grpSpPr>
          <a:xfrm>
            <a:off x="941598" y="589280"/>
            <a:ext cx="10308805" cy="5679440"/>
            <a:chOff x="941597" y="589280"/>
            <a:chExt cx="10308805" cy="567944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AA3F6179-92CB-483C-A393-EE87F03E9182}"/>
                </a:ext>
              </a:extLst>
            </p:cNvPr>
            <p:cNvSpPr/>
            <p:nvPr/>
          </p:nvSpPr>
          <p:spPr>
            <a:xfrm>
              <a:off x="941597" y="589280"/>
              <a:ext cx="10308805" cy="567944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2069761-61C0-458C-B5BE-07054FCF83D4}"/>
                </a:ext>
              </a:extLst>
            </p:cNvPr>
            <p:cNvSpPr txBox="1"/>
            <p:nvPr/>
          </p:nvSpPr>
          <p:spPr>
            <a:xfrm>
              <a:off x="2852579" y="1829478"/>
              <a:ext cx="648683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7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物聯網概論</a:t>
              </a:r>
              <a:endParaRPr lang="en-US" altLang="zh-TW" sz="7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7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智慧倉儲</a:t>
              </a:r>
              <a:r>
                <a:rPr lang="en-US" altLang="zh-TW" sz="7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7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物流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7E62B3B-D2FF-43B8-829E-758FB12A27D7}"/>
                </a:ext>
              </a:extLst>
            </p:cNvPr>
            <p:cNvSpPr txBox="1"/>
            <p:nvPr/>
          </p:nvSpPr>
          <p:spPr>
            <a:xfrm>
              <a:off x="3901724" y="4263218"/>
              <a:ext cx="4464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龍華科技大學 資訊網路工程系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36B9685-A8D5-423A-9265-E86DE8BF9076}"/>
                </a:ext>
              </a:extLst>
            </p:cNvPr>
            <p:cNvSpPr txBox="1"/>
            <p:nvPr/>
          </p:nvSpPr>
          <p:spPr>
            <a:xfrm>
              <a:off x="3939823" y="4718702"/>
              <a:ext cx="4388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張育丞 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YU-CHENG, CHANG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1498E3B-A8EF-4832-B689-CB1186D56025}"/>
              </a:ext>
            </a:extLst>
          </p:cNvPr>
          <p:cNvSpPr/>
          <p:nvPr/>
        </p:nvSpPr>
        <p:spPr>
          <a:xfrm>
            <a:off x="0" y="6597444"/>
            <a:ext cx="12192000" cy="2605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291D21-7FAF-44BC-A266-7E46DA1FF371}"/>
              </a:ext>
            </a:extLst>
          </p:cNvPr>
          <p:cNvSpPr/>
          <p:nvPr/>
        </p:nvSpPr>
        <p:spPr>
          <a:xfrm>
            <a:off x="-5" y="0"/>
            <a:ext cx="12192000" cy="2605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41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F35E353-BCFA-4320-9E72-0F6E1C9E6C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50100B5C-81CC-422D-BB00-0D8A95B18656}"/>
              </a:ext>
            </a:extLst>
          </p:cNvPr>
          <p:cNvSpPr/>
          <p:nvPr/>
        </p:nvSpPr>
        <p:spPr>
          <a:xfrm rot="5400000">
            <a:off x="-68580" y="68580"/>
            <a:ext cx="3566160" cy="3429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8A1A8F76-6D26-4568-945C-C1B521BC9B58}"/>
              </a:ext>
            </a:extLst>
          </p:cNvPr>
          <p:cNvSpPr/>
          <p:nvPr/>
        </p:nvSpPr>
        <p:spPr>
          <a:xfrm rot="16200000">
            <a:off x="8694420" y="3360420"/>
            <a:ext cx="3566160" cy="3429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E3991A-6072-4505-8625-71DBF8E71CF3}"/>
              </a:ext>
            </a:extLst>
          </p:cNvPr>
          <p:cNvSpPr txBox="1"/>
          <p:nvPr/>
        </p:nvSpPr>
        <p:spPr>
          <a:xfrm>
            <a:off x="-314305" y="291083"/>
            <a:ext cx="278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總 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67FBC9-8D22-46B9-BC6B-7B841821EB1D}"/>
              </a:ext>
            </a:extLst>
          </p:cNvPr>
          <p:cNvSpPr txBox="1"/>
          <p:nvPr/>
        </p:nvSpPr>
        <p:spPr>
          <a:xfrm>
            <a:off x="8930362" y="6573832"/>
            <a:ext cx="2549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12" name="投影片編號版面配置區 8">
            <a:extLst>
              <a:ext uri="{FF2B5EF4-FFF2-40B4-BE49-F238E27FC236}">
                <a16:creationId xmlns:a16="http://schemas.microsoft.com/office/drawing/2014/main" id="{7825C306-988D-47A4-809D-59335CCD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10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4D770F-6477-4D96-BD15-638B3B378C97}"/>
              </a:ext>
            </a:extLst>
          </p:cNvPr>
          <p:cNvSpPr txBox="1"/>
          <p:nvPr/>
        </p:nvSpPr>
        <p:spPr>
          <a:xfrm>
            <a:off x="2468224" y="777279"/>
            <a:ext cx="9231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00000" algn="just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目前智慧倉儲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物流加入市場只會是條小魚，等待被大鯨魚吞沒的那天，如果想要加入智慧倉儲貨物流，以目前我們資網系的優勢就是當研發商或維修人員較為恰當。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43EA7E-C9CD-4164-B4E9-802A38B7D047}"/>
              </a:ext>
            </a:extLst>
          </p:cNvPr>
          <p:cNvSpPr txBox="1"/>
          <p:nvPr/>
        </p:nvSpPr>
        <p:spPr>
          <a:xfrm>
            <a:off x="52580" y="3756464"/>
            <a:ext cx="97766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00000" algn="just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智慧倉儲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物流都是專題很好發想的題目，雖然部會走在最前面但至少可以跟著順風啟航，從中學習，完成作品，達成目標，成功就業。</a:t>
            </a:r>
          </a:p>
        </p:txBody>
      </p:sp>
    </p:spTree>
    <p:extLst>
      <p:ext uri="{BB962C8B-B14F-4D97-AF65-F5344CB8AC3E}">
        <p14:creationId xmlns:p14="http://schemas.microsoft.com/office/powerpoint/2010/main" val="20965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F35E353-BCFA-4320-9E72-0F6E1C9E6C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2257C1-2E0D-4025-9B8F-E5A3CD606EE7}"/>
              </a:ext>
            </a:extLst>
          </p:cNvPr>
          <p:cNvSpPr/>
          <p:nvPr/>
        </p:nvSpPr>
        <p:spPr>
          <a:xfrm>
            <a:off x="0" y="6573832"/>
            <a:ext cx="12192000" cy="2841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BC74FB4-B9C9-49F7-8772-FB7DCA79117A}"/>
              </a:ext>
            </a:extLst>
          </p:cNvPr>
          <p:cNvGrpSpPr/>
          <p:nvPr/>
        </p:nvGrpSpPr>
        <p:grpSpPr>
          <a:xfrm>
            <a:off x="3131719" y="-645"/>
            <a:ext cx="5928562" cy="1209368"/>
            <a:chOff x="3160643" y="-3975"/>
            <a:chExt cx="5928562" cy="1070324"/>
          </a:xfrm>
        </p:grpSpPr>
        <p:sp>
          <p:nvSpPr>
            <p:cNvPr id="2" name="矩形: 剪去同側角落 1">
              <a:extLst>
                <a:ext uri="{FF2B5EF4-FFF2-40B4-BE49-F238E27FC236}">
                  <a16:creationId xmlns:a16="http://schemas.microsoft.com/office/drawing/2014/main" id="{B29DD2CE-EE76-4320-959E-6076B1BF5751}"/>
                </a:ext>
              </a:extLst>
            </p:cNvPr>
            <p:cNvSpPr/>
            <p:nvPr/>
          </p:nvSpPr>
          <p:spPr>
            <a:xfrm rot="10800000">
              <a:off x="3160643" y="-3975"/>
              <a:ext cx="5928562" cy="1070324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1E3991A-6072-4505-8625-71DBF8E71CF3}"/>
                </a:ext>
              </a:extLst>
            </p:cNvPr>
            <p:cNvSpPr txBox="1"/>
            <p:nvPr/>
          </p:nvSpPr>
          <p:spPr>
            <a:xfrm>
              <a:off x="4205123" y="69522"/>
              <a:ext cx="3839603" cy="81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 考 文 獻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67FBC9-8D22-46B9-BC6B-7B841821EB1D}"/>
              </a:ext>
            </a:extLst>
          </p:cNvPr>
          <p:cNvSpPr txBox="1"/>
          <p:nvPr/>
        </p:nvSpPr>
        <p:spPr>
          <a:xfrm>
            <a:off x="8930362" y="6573832"/>
            <a:ext cx="2549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12" name="投影片編號版面配置區 8">
            <a:extLst>
              <a:ext uri="{FF2B5EF4-FFF2-40B4-BE49-F238E27FC236}">
                <a16:creationId xmlns:a16="http://schemas.microsoft.com/office/drawing/2014/main" id="{7825C306-988D-47A4-809D-59335CCD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11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2428E1-D541-4109-BC36-6329E8100BC4}"/>
              </a:ext>
            </a:extLst>
          </p:cNvPr>
          <p:cNvSpPr txBox="1"/>
          <p:nvPr/>
        </p:nvSpPr>
        <p:spPr>
          <a:xfrm>
            <a:off x="-1" y="1610139"/>
            <a:ext cx="116983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智慧經濟電子報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智慧倉儲與物流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.pdf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https://reurl.cc/mGdmWM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[2]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Asys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產品與智慧倉儲設備簡介頁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https://reurl.cc/Qjdnlq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[3]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直擊全台第一座智慧物流園區，為何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PChome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、迪卡儂都搶著要進駐？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2019.08.21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https://reurl.cc/AKqn2e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[4]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智能產業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全聯無人倉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智慧物流 無人倉儲 全聯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https://reurl.cc/xOZg4b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[5]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全台首座智慧物流園區　揀貨靠機器人大軍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20200912【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台灣向錢衝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】PART3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https://reurl.cc/bk5zgy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[6]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亞洲首座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倍倉儲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https://reurl.cc/Kpkxnn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32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4383AD7-2527-41AE-BB15-2493E1A13B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498E3B-A8EF-4832-B689-CB1186D56025}"/>
              </a:ext>
            </a:extLst>
          </p:cNvPr>
          <p:cNvSpPr/>
          <p:nvPr/>
        </p:nvSpPr>
        <p:spPr>
          <a:xfrm rot="5400000">
            <a:off x="-3298722" y="3298722"/>
            <a:ext cx="6858000" cy="2605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93563B-BCFC-4113-962B-1331594AC5AF}"/>
              </a:ext>
            </a:extLst>
          </p:cNvPr>
          <p:cNvSpPr/>
          <p:nvPr/>
        </p:nvSpPr>
        <p:spPr>
          <a:xfrm rot="5400000">
            <a:off x="8632722" y="3298722"/>
            <a:ext cx="6858000" cy="2605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147B392-F8CA-4D53-8223-4D9FD2FC4E7B}"/>
              </a:ext>
            </a:extLst>
          </p:cNvPr>
          <p:cNvSpPr/>
          <p:nvPr/>
        </p:nvSpPr>
        <p:spPr>
          <a:xfrm>
            <a:off x="2750820" y="83820"/>
            <a:ext cx="6690360" cy="669036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8DADD98-448D-43BB-8F2D-5DD1A5352788}"/>
              </a:ext>
            </a:extLst>
          </p:cNvPr>
          <p:cNvSpPr txBox="1"/>
          <p:nvPr/>
        </p:nvSpPr>
        <p:spPr>
          <a:xfrm>
            <a:off x="2852583" y="1759791"/>
            <a:ext cx="6486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</a:p>
          <a:p>
            <a:pPr algn="ctr"/>
            <a:r>
              <a:rPr lang="en-US" altLang="zh-TW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0970929-05B5-4328-8F15-FB741C177379}"/>
              </a:ext>
            </a:extLst>
          </p:cNvPr>
          <p:cNvSpPr txBox="1"/>
          <p:nvPr/>
        </p:nvSpPr>
        <p:spPr>
          <a:xfrm>
            <a:off x="3901725" y="4263218"/>
            <a:ext cx="446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85587D1-C63B-4392-B0E1-94E6D4D718DA}"/>
              </a:ext>
            </a:extLst>
          </p:cNvPr>
          <p:cNvSpPr txBox="1"/>
          <p:nvPr/>
        </p:nvSpPr>
        <p:spPr>
          <a:xfrm>
            <a:off x="3939824" y="4718702"/>
            <a:ext cx="438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張育丞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YU-CHENG, CHANG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22E825A4-1DEA-43EE-A56E-F6D27BA5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12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25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34A647-A27C-4E35-9F29-12D9E950555D}"/>
              </a:ext>
            </a:extLst>
          </p:cNvPr>
          <p:cNvSpPr/>
          <p:nvPr/>
        </p:nvSpPr>
        <p:spPr>
          <a:xfrm>
            <a:off x="0" y="6597444"/>
            <a:ext cx="12192000" cy="260556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924ADB-E408-40BE-9891-6AE095412565}"/>
              </a:ext>
            </a:extLst>
          </p:cNvPr>
          <p:cNvSpPr txBox="1"/>
          <p:nvPr/>
        </p:nvSpPr>
        <p:spPr>
          <a:xfrm>
            <a:off x="4704736" y="6580703"/>
            <a:ext cx="27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C892265-B7C7-4166-872F-4B253F54D1E6}"/>
              </a:ext>
            </a:extLst>
          </p:cNvPr>
          <p:cNvGrpSpPr/>
          <p:nvPr/>
        </p:nvGrpSpPr>
        <p:grpSpPr>
          <a:xfrm>
            <a:off x="114301" y="-10998"/>
            <a:ext cx="3849863" cy="6600071"/>
            <a:chOff x="194760" y="67796"/>
            <a:chExt cx="3849863" cy="6600071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F37F2610-7E1B-427A-BC1C-541DB0F17618}"/>
                </a:ext>
              </a:extLst>
            </p:cNvPr>
            <p:cNvSpPr/>
            <p:nvPr/>
          </p:nvSpPr>
          <p:spPr>
            <a:xfrm rot="18529833">
              <a:off x="162663" y="2832053"/>
              <a:ext cx="4073126" cy="882956"/>
            </a:xfrm>
            <a:prstGeom prst="roundRect">
              <a:avLst>
                <a:gd name="adj" fmla="val 50000"/>
              </a:avLst>
            </a:prstGeom>
            <a:solidFill>
              <a:srgbClr val="A3E0FB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F42AD7CF-3F03-4E2D-A9D3-DEF33793A316}"/>
                </a:ext>
              </a:extLst>
            </p:cNvPr>
            <p:cNvSpPr/>
            <p:nvPr/>
          </p:nvSpPr>
          <p:spPr>
            <a:xfrm rot="18529833">
              <a:off x="583074" y="4577512"/>
              <a:ext cx="3297755" cy="882956"/>
            </a:xfrm>
            <a:prstGeom prst="roundRect">
              <a:avLst>
                <a:gd name="adj" fmla="val 50000"/>
              </a:avLst>
            </a:prstGeom>
            <a:solidFill>
              <a:srgbClr val="FDDBF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F7014250-0C20-4702-999D-B80A95537436}"/>
                </a:ext>
              </a:extLst>
            </p:cNvPr>
            <p:cNvSpPr/>
            <p:nvPr/>
          </p:nvSpPr>
          <p:spPr>
            <a:xfrm rot="18529833">
              <a:off x="433663" y="1275196"/>
              <a:ext cx="3297755" cy="88295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445E574C-DDD1-47E5-A43D-C0CC1BF12558}"/>
                </a:ext>
              </a:extLst>
            </p:cNvPr>
            <p:cNvSpPr/>
            <p:nvPr/>
          </p:nvSpPr>
          <p:spPr>
            <a:xfrm>
              <a:off x="3160703" y="2871787"/>
              <a:ext cx="883920" cy="883920"/>
            </a:xfrm>
            <a:prstGeom prst="ellipse">
              <a:avLst/>
            </a:prstGeom>
            <a:solidFill>
              <a:srgbClr val="FDDBF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9194B03F-0176-48CF-9BC3-4A2F312CA913}"/>
                </a:ext>
              </a:extLst>
            </p:cNvPr>
            <p:cNvSpPr/>
            <p:nvPr/>
          </p:nvSpPr>
          <p:spPr>
            <a:xfrm>
              <a:off x="194760" y="3170952"/>
              <a:ext cx="883920" cy="8839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投影片編號版面配置區 8">
            <a:extLst>
              <a:ext uri="{FF2B5EF4-FFF2-40B4-BE49-F238E27FC236}">
                <a16:creationId xmlns:a16="http://schemas.microsoft.com/office/drawing/2014/main" id="{A90F13FE-152D-48C1-9C8E-69D1F468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13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154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F35E353-BCFA-4320-9E72-0F6E1C9E6C24}"/>
              </a:ext>
            </a:extLst>
          </p:cNvPr>
          <p:cNvSpPr/>
          <p:nvPr/>
        </p:nvSpPr>
        <p:spPr>
          <a:xfrm>
            <a:off x="11956" y="0"/>
            <a:ext cx="12192000" cy="6858000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50100B5C-81CC-422D-BB00-0D8A95B18656}"/>
              </a:ext>
            </a:extLst>
          </p:cNvPr>
          <p:cNvSpPr/>
          <p:nvPr/>
        </p:nvSpPr>
        <p:spPr>
          <a:xfrm rot="10800000">
            <a:off x="8625840" y="0"/>
            <a:ext cx="3566160" cy="3429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8A1A8F76-6D26-4568-945C-C1B521BC9B58}"/>
              </a:ext>
            </a:extLst>
          </p:cNvPr>
          <p:cNvSpPr/>
          <p:nvPr/>
        </p:nvSpPr>
        <p:spPr>
          <a:xfrm>
            <a:off x="0" y="3429000"/>
            <a:ext cx="3566160" cy="3429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4A57A2D-7607-45DC-B661-BA8138DC9F65}"/>
              </a:ext>
            </a:extLst>
          </p:cNvPr>
          <p:cNvSpPr txBox="1"/>
          <p:nvPr/>
        </p:nvSpPr>
        <p:spPr>
          <a:xfrm>
            <a:off x="9622175" y="443483"/>
            <a:ext cx="278252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單 元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7B40DB-A7BB-4D73-BD1F-63C83467E816}"/>
              </a:ext>
            </a:extLst>
          </p:cNvPr>
          <p:cNvSpPr txBox="1"/>
          <p:nvPr/>
        </p:nvSpPr>
        <p:spPr>
          <a:xfrm>
            <a:off x="-106024" y="6573832"/>
            <a:ext cx="27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12" name="投影片編號版面配置區 8">
            <a:extLst>
              <a:ext uri="{FF2B5EF4-FFF2-40B4-BE49-F238E27FC236}">
                <a16:creationId xmlns:a16="http://schemas.microsoft.com/office/drawing/2014/main" id="{CE3A031F-1D03-4474-B29B-78732A48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37428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C2E4381-3166-4EA2-8434-C28FC8ED7BAB}"/>
              </a:ext>
            </a:extLst>
          </p:cNvPr>
          <p:cNvGrpSpPr/>
          <p:nvPr/>
        </p:nvGrpSpPr>
        <p:grpSpPr>
          <a:xfrm>
            <a:off x="456377" y="130530"/>
            <a:ext cx="1804223" cy="878676"/>
            <a:chOff x="514586" y="396486"/>
            <a:chExt cx="3293485" cy="878676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2BE32C68-3BA5-4707-B709-2AD3C2645007}"/>
                </a:ext>
              </a:extLst>
            </p:cNvPr>
            <p:cNvSpPr/>
            <p:nvPr/>
          </p:nvSpPr>
          <p:spPr>
            <a:xfrm>
              <a:off x="514586" y="396486"/>
              <a:ext cx="3293485" cy="878676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C3E0435-7398-4E22-9B62-C10B9976300F}"/>
                </a:ext>
              </a:extLst>
            </p:cNvPr>
            <p:cNvSpPr txBox="1"/>
            <p:nvPr/>
          </p:nvSpPr>
          <p:spPr>
            <a:xfrm>
              <a:off x="934411" y="481881"/>
              <a:ext cx="24538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DCC37F2-3C57-4813-A649-78CEE46CBA60}"/>
              </a:ext>
            </a:extLst>
          </p:cNvPr>
          <p:cNvGrpSpPr/>
          <p:nvPr/>
        </p:nvGrpSpPr>
        <p:grpSpPr>
          <a:xfrm>
            <a:off x="3381780" y="1362193"/>
            <a:ext cx="4219153" cy="878676"/>
            <a:chOff x="514586" y="396486"/>
            <a:chExt cx="2883771" cy="878676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6CFE5F6-D106-4BD7-986C-00B974AC06FD}"/>
                </a:ext>
              </a:extLst>
            </p:cNvPr>
            <p:cNvSpPr/>
            <p:nvPr/>
          </p:nvSpPr>
          <p:spPr>
            <a:xfrm>
              <a:off x="514586" y="396486"/>
              <a:ext cx="2883771" cy="878676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674511C-F209-414C-8C22-BE1219C5F047}"/>
                </a:ext>
              </a:extLst>
            </p:cNvPr>
            <p:cNvSpPr txBox="1"/>
            <p:nvPr/>
          </p:nvSpPr>
          <p:spPr>
            <a:xfrm>
              <a:off x="658012" y="481881"/>
              <a:ext cx="2616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智慧倉儲的分工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A293077-9ADC-49A5-A001-F3941EA8FE2E}"/>
              </a:ext>
            </a:extLst>
          </p:cNvPr>
          <p:cNvGrpSpPr/>
          <p:nvPr/>
        </p:nvGrpSpPr>
        <p:grpSpPr>
          <a:xfrm>
            <a:off x="6591867" y="2598642"/>
            <a:ext cx="2782529" cy="878676"/>
            <a:chOff x="514586" y="396486"/>
            <a:chExt cx="2430377" cy="878676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31B2898F-55CE-44F4-B58D-135A69CFA02F}"/>
                </a:ext>
              </a:extLst>
            </p:cNvPr>
            <p:cNvSpPr/>
            <p:nvPr/>
          </p:nvSpPr>
          <p:spPr>
            <a:xfrm>
              <a:off x="514586" y="396486"/>
              <a:ext cx="2430377" cy="878676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A5AD1B4-C46A-4CC7-9085-9921CAA1E4D7}"/>
                </a:ext>
              </a:extLst>
            </p:cNvPr>
            <p:cNvSpPr txBox="1"/>
            <p:nvPr/>
          </p:nvSpPr>
          <p:spPr>
            <a:xfrm>
              <a:off x="774403" y="481881"/>
              <a:ext cx="1950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企業案例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EE1286A-2CFA-432F-9004-80627F2021D4}"/>
              </a:ext>
            </a:extLst>
          </p:cNvPr>
          <p:cNvGrpSpPr/>
          <p:nvPr/>
        </p:nvGrpSpPr>
        <p:grpSpPr>
          <a:xfrm>
            <a:off x="2293208" y="3939045"/>
            <a:ext cx="2782529" cy="878676"/>
            <a:chOff x="514586" y="396486"/>
            <a:chExt cx="3293485" cy="878676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99221F8E-5882-421D-90A5-83F801D5E8EC}"/>
                </a:ext>
              </a:extLst>
            </p:cNvPr>
            <p:cNvSpPr/>
            <p:nvPr/>
          </p:nvSpPr>
          <p:spPr>
            <a:xfrm>
              <a:off x="514586" y="396486"/>
              <a:ext cx="3293485" cy="878676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7A84A55-2D76-4A6C-81DE-E148E6F0C640}"/>
                </a:ext>
              </a:extLst>
            </p:cNvPr>
            <p:cNvSpPr txBox="1"/>
            <p:nvPr/>
          </p:nvSpPr>
          <p:spPr>
            <a:xfrm>
              <a:off x="692933" y="481881"/>
              <a:ext cx="2776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影片欣賞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A1F3D48-FDC9-4DBB-8F1D-70142EF791DB}"/>
              </a:ext>
            </a:extLst>
          </p:cNvPr>
          <p:cNvGrpSpPr/>
          <p:nvPr/>
        </p:nvGrpSpPr>
        <p:grpSpPr>
          <a:xfrm>
            <a:off x="5921733" y="4752727"/>
            <a:ext cx="2782529" cy="878676"/>
            <a:chOff x="514586" y="396486"/>
            <a:chExt cx="3293485" cy="878676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557EB6EA-0DC8-4C17-AF49-AE9EB553F5F2}"/>
                </a:ext>
              </a:extLst>
            </p:cNvPr>
            <p:cNvSpPr/>
            <p:nvPr/>
          </p:nvSpPr>
          <p:spPr>
            <a:xfrm>
              <a:off x="514586" y="396486"/>
              <a:ext cx="3293485" cy="878676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BF3860BF-A358-4B53-B6E4-48E684A6DFDA}"/>
                </a:ext>
              </a:extLst>
            </p:cNvPr>
            <p:cNvSpPr txBox="1"/>
            <p:nvPr/>
          </p:nvSpPr>
          <p:spPr>
            <a:xfrm>
              <a:off x="728308" y="481881"/>
              <a:ext cx="27414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求職待遇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AC440EC-959F-49CE-BA9E-B64CC7057873}"/>
              </a:ext>
            </a:extLst>
          </p:cNvPr>
          <p:cNvGrpSpPr/>
          <p:nvPr/>
        </p:nvGrpSpPr>
        <p:grpSpPr>
          <a:xfrm>
            <a:off x="9638448" y="5700717"/>
            <a:ext cx="2089583" cy="878676"/>
            <a:chOff x="514586" y="396486"/>
            <a:chExt cx="3293485" cy="878676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A67CE22-336C-4CE5-ACBD-68724A9269FE}"/>
                </a:ext>
              </a:extLst>
            </p:cNvPr>
            <p:cNvSpPr/>
            <p:nvPr/>
          </p:nvSpPr>
          <p:spPr>
            <a:xfrm>
              <a:off x="514586" y="396486"/>
              <a:ext cx="3293485" cy="878676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F7EFBB8-DEF6-49E7-B9D7-07F19A245691}"/>
                </a:ext>
              </a:extLst>
            </p:cNvPr>
            <p:cNvSpPr txBox="1"/>
            <p:nvPr/>
          </p:nvSpPr>
          <p:spPr>
            <a:xfrm>
              <a:off x="728308" y="481881"/>
              <a:ext cx="27414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總結</a:t>
              </a:r>
            </a:p>
          </p:txBody>
        </p:sp>
      </p:grp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74D2CBE-90F6-4C33-873F-7F3E3C1EE5E8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 rot="16200000" flipH="1">
            <a:off x="3248430" y="-880735"/>
            <a:ext cx="352987" cy="413286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69E5DD9B-906B-4835-BE45-55B809C5B9E3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 rot="5400000">
            <a:off x="5602940" y="1558852"/>
            <a:ext cx="461727" cy="42986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C097D2BC-8E32-4ED3-8FE0-AB747417683A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6558358" y="1173867"/>
            <a:ext cx="357773" cy="249177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8847CAAA-5084-4E5E-BE2E-52D1EC3D8D5D}"/>
              </a:ext>
            </a:extLst>
          </p:cNvPr>
          <p:cNvCxnSpPr>
            <a:cxnSpLocks/>
            <a:stCxn id="21" idx="3"/>
            <a:endCxn id="25" idx="0"/>
          </p:cNvCxnSpPr>
          <p:nvPr/>
        </p:nvCxnSpPr>
        <p:spPr>
          <a:xfrm>
            <a:off x="5075737" y="4378383"/>
            <a:ext cx="2184645" cy="45973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BB72B62B-74EC-496B-A4C3-C8F1B93B0BEC}"/>
              </a:ext>
            </a:extLst>
          </p:cNvPr>
          <p:cNvCxnSpPr>
            <a:cxnSpLocks/>
            <a:stCxn id="24" idx="3"/>
            <a:endCxn id="27" idx="0"/>
          </p:cNvCxnSpPr>
          <p:nvPr/>
        </p:nvCxnSpPr>
        <p:spPr>
          <a:xfrm>
            <a:off x="8704262" y="5192065"/>
            <a:ext cx="1978978" cy="50865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81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34A647-A27C-4E35-9F29-12D9E950555D}"/>
              </a:ext>
            </a:extLst>
          </p:cNvPr>
          <p:cNvSpPr/>
          <p:nvPr/>
        </p:nvSpPr>
        <p:spPr>
          <a:xfrm>
            <a:off x="0" y="6597444"/>
            <a:ext cx="12192000" cy="260556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9EE66-7640-48E9-A0A9-2918CF621520}"/>
              </a:ext>
            </a:extLst>
          </p:cNvPr>
          <p:cNvSpPr/>
          <p:nvPr/>
        </p:nvSpPr>
        <p:spPr>
          <a:xfrm>
            <a:off x="0" y="0"/>
            <a:ext cx="12192000" cy="12093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3D11BB-B7A7-45BD-B183-A02E24BEC757}"/>
              </a:ext>
            </a:extLst>
          </p:cNvPr>
          <p:cNvSpPr txBox="1"/>
          <p:nvPr/>
        </p:nvSpPr>
        <p:spPr>
          <a:xfrm>
            <a:off x="4704735" y="115788"/>
            <a:ext cx="278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簡 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924ADB-E408-40BE-9891-6AE095412565}"/>
              </a:ext>
            </a:extLst>
          </p:cNvPr>
          <p:cNvSpPr txBox="1"/>
          <p:nvPr/>
        </p:nvSpPr>
        <p:spPr>
          <a:xfrm>
            <a:off x="4704736" y="6580703"/>
            <a:ext cx="27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4A0CA2D4-5723-4D95-8B49-745ABA57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733B71-8A40-4F30-A440-3A6FF447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584" y="1951396"/>
            <a:ext cx="4232590" cy="3011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BC5DAD6-6521-41F3-9C4D-0606292A8E01}"/>
              </a:ext>
            </a:extLst>
          </p:cNvPr>
          <p:cNvSpPr txBox="1"/>
          <p:nvPr/>
        </p:nvSpPr>
        <p:spPr>
          <a:xfrm>
            <a:off x="8202907" y="4962872"/>
            <a:ext cx="2256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智慧倉儲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A5DA5EF-37EE-497D-85AA-98221680E109}"/>
              </a:ext>
            </a:extLst>
          </p:cNvPr>
          <p:cNvSpPr txBox="1"/>
          <p:nvPr/>
        </p:nvSpPr>
        <p:spPr>
          <a:xfrm>
            <a:off x="236706" y="1919822"/>
            <a:ext cx="646263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00000" algn="just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利用資訊與通訊技術結合雲端、自動化設備和管理平台導入等，在進出貨及盤點還有運輸方面提供自動化與智慧化的協助。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900000" algn="just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智慧物流時常與智慧倉儲相輔相成，除前述的科技導入外，尤其更注重數據蒐集與分析，以提升貨物與原物料的運輸、包裝、裝卸、搬運、加⼯、配送、數據管理等。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778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34A647-A27C-4E35-9F29-12D9E950555D}"/>
              </a:ext>
            </a:extLst>
          </p:cNvPr>
          <p:cNvSpPr/>
          <p:nvPr/>
        </p:nvSpPr>
        <p:spPr>
          <a:xfrm>
            <a:off x="0" y="6597444"/>
            <a:ext cx="12192000" cy="260556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924ADB-E408-40BE-9891-6AE095412565}"/>
              </a:ext>
            </a:extLst>
          </p:cNvPr>
          <p:cNvSpPr txBox="1"/>
          <p:nvPr/>
        </p:nvSpPr>
        <p:spPr>
          <a:xfrm>
            <a:off x="4704736" y="6580703"/>
            <a:ext cx="27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4A0CA2D4-5723-4D95-8B49-745ABA57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9B85E18C-ABD3-43B0-97ED-EC766E8C6558}"/>
              </a:ext>
            </a:extLst>
          </p:cNvPr>
          <p:cNvSpPr/>
          <p:nvPr/>
        </p:nvSpPr>
        <p:spPr>
          <a:xfrm>
            <a:off x="0" y="0"/>
            <a:ext cx="12192000" cy="12093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F1DC020C-27AC-4B54-BF5D-A2BFCB27888A}"/>
              </a:ext>
            </a:extLst>
          </p:cNvPr>
          <p:cNvSpPr txBox="1"/>
          <p:nvPr/>
        </p:nvSpPr>
        <p:spPr>
          <a:xfrm>
            <a:off x="3163435" y="138938"/>
            <a:ext cx="650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智 慧 倉 儲 的 分 工</a:t>
            </a:r>
          </a:p>
        </p:txBody>
      </p:sp>
      <p:pic>
        <p:nvPicPr>
          <p:cNvPr id="147" name="圖片 146">
            <a:extLst>
              <a:ext uri="{FF2B5EF4-FFF2-40B4-BE49-F238E27FC236}">
                <a16:creationId xmlns:a16="http://schemas.microsoft.com/office/drawing/2014/main" id="{5B919442-B03D-4AA1-BA54-AE60FB68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2"/>
          <a:stretch/>
        </p:blipFill>
        <p:spPr>
          <a:xfrm>
            <a:off x="1926124" y="1327260"/>
            <a:ext cx="8339752" cy="4831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9330B56A-9E71-42F4-9264-9EBB07DE6335}"/>
              </a:ext>
            </a:extLst>
          </p:cNvPr>
          <p:cNvSpPr txBox="1"/>
          <p:nvPr/>
        </p:nvSpPr>
        <p:spPr>
          <a:xfrm>
            <a:off x="4461964" y="6143847"/>
            <a:ext cx="326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智慧倉儲系統化分工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[2]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20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34A647-A27C-4E35-9F29-12D9E950555D}"/>
              </a:ext>
            </a:extLst>
          </p:cNvPr>
          <p:cNvSpPr/>
          <p:nvPr/>
        </p:nvSpPr>
        <p:spPr>
          <a:xfrm>
            <a:off x="0" y="6597444"/>
            <a:ext cx="12192000" cy="260556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9EE66-7640-48E9-A0A9-2918CF621520}"/>
              </a:ext>
            </a:extLst>
          </p:cNvPr>
          <p:cNvSpPr/>
          <p:nvPr/>
        </p:nvSpPr>
        <p:spPr>
          <a:xfrm>
            <a:off x="0" y="0"/>
            <a:ext cx="12192000" cy="12093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3D11BB-B7A7-45BD-B183-A02E24BEC757}"/>
              </a:ext>
            </a:extLst>
          </p:cNvPr>
          <p:cNvSpPr txBox="1"/>
          <p:nvPr/>
        </p:nvSpPr>
        <p:spPr>
          <a:xfrm>
            <a:off x="4362061" y="138878"/>
            <a:ext cx="3498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企 業 案 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924ADB-E408-40BE-9891-6AE095412565}"/>
              </a:ext>
            </a:extLst>
          </p:cNvPr>
          <p:cNvSpPr txBox="1"/>
          <p:nvPr/>
        </p:nvSpPr>
        <p:spPr>
          <a:xfrm>
            <a:off x="4704736" y="6580703"/>
            <a:ext cx="27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4A0CA2D4-5723-4D95-8B49-745ABA57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5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0A3683-38A5-45E4-B118-A4350C74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" y="3491631"/>
            <a:ext cx="3655392" cy="2070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4B10413-B7AD-4CA8-BE35-E45B77BA3981}"/>
              </a:ext>
            </a:extLst>
          </p:cNvPr>
          <p:cNvSpPr txBox="1"/>
          <p:nvPr/>
        </p:nvSpPr>
        <p:spPr>
          <a:xfrm>
            <a:off x="704010" y="5557903"/>
            <a:ext cx="2739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INTEL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智慧倉儲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71460-66CF-478D-A3C6-2E4EB5FAD6CE}"/>
              </a:ext>
            </a:extLst>
          </p:cNvPr>
          <p:cNvSpPr txBox="1"/>
          <p:nvPr/>
        </p:nvSpPr>
        <p:spPr>
          <a:xfrm>
            <a:off x="159688" y="1295628"/>
            <a:ext cx="118726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900000" algn="just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智慧倉儲對於目前的產線以及物流帶來許多便利性，從人力、時間還有空間都能達到更佳的優化，故此許多國內外財閥企業也將其機制與設備引入，像是目前國際較為有名的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intel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Costco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Amazon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，國內的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TSMC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Pchome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[3]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88B0E6-CBD7-40D1-936E-BEE30DCE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08" y="3472788"/>
            <a:ext cx="3258576" cy="2085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E0E21EB-EAC0-4B0C-8FCD-32895B137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2466" r="34415" b="-1"/>
          <a:stretch/>
        </p:blipFill>
        <p:spPr>
          <a:xfrm>
            <a:off x="8045590" y="3418656"/>
            <a:ext cx="3655391" cy="2139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BB1C48-D146-4401-A655-ED4D66E3D8E1}"/>
              </a:ext>
            </a:extLst>
          </p:cNvPr>
          <p:cNvSpPr txBox="1"/>
          <p:nvPr/>
        </p:nvSpPr>
        <p:spPr>
          <a:xfrm>
            <a:off x="4513953" y="5562378"/>
            <a:ext cx="316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3(b)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TSMC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產線加工與輸送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E519C2-6A28-4528-A3E5-C50B15E82942}"/>
              </a:ext>
            </a:extLst>
          </p:cNvPr>
          <p:cNvSpPr txBox="1"/>
          <p:nvPr/>
        </p:nvSpPr>
        <p:spPr>
          <a:xfrm>
            <a:off x="8323899" y="5565656"/>
            <a:ext cx="3164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Pchome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智慧貨台車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[3]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96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34A647-A27C-4E35-9F29-12D9E950555D}"/>
              </a:ext>
            </a:extLst>
          </p:cNvPr>
          <p:cNvSpPr/>
          <p:nvPr/>
        </p:nvSpPr>
        <p:spPr>
          <a:xfrm>
            <a:off x="0" y="6597444"/>
            <a:ext cx="12192000" cy="260556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9EE66-7640-48E9-A0A9-2918CF621520}"/>
              </a:ext>
            </a:extLst>
          </p:cNvPr>
          <p:cNvSpPr/>
          <p:nvPr/>
        </p:nvSpPr>
        <p:spPr>
          <a:xfrm>
            <a:off x="0" y="0"/>
            <a:ext cx="12192000" cy="12093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3D11BB-B7A7-45BD-B183-A02E24BEC757}"/>
              </a:ext>
            </a:extLst>
          </p:cNvPr>
          <p:cNvSpPr txBox="1"/>
          <p:nvPr/>
        </p:nvSpPr>
        <p:spPr>
          <a:xfrm>
            <a:off x="4318327" y="138938"/>
            <a:ext cx="355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 片 欣 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924ADB-E408-40BE-9891-6AE095412565}"/>
              </a:ext>
            </a:extLst>
          </p:cNvPr>
          <p:cNvSpPr txBox="1"/>
          <p:nvPr/>
        </p:nvSpPr>
        <p:spPr>
          <a:xfrm>
            <a:off x="4704736" y="6580703"/>
            <a:ext cx="27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4A0CA2D4-5723-4D95-8B49-745ABA57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6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F056C1-7363-4CCA-8308-8BF82D0D91FC}"/>
              </a:ext>
            </a:extLst>
          </p:cNvPr>
          <p:cNvSpPr txBox="1"/>
          <p:nvPr/>
        </p:nvSpPr>
        <p:spPr>
          <a:xfrm>
            <a:off x="1910407" y="6154039"/>
            <a:ext cx="8371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[4]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智能產業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全聯無人倉 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智慧物流 無人倉儲 全聯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https://reurl.cc/xOZg4b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FAB6C4-7F18-4E14-8943-929577B27208}"/>
              </a:ext>
            </a:extLst>
          </p:cNvPr>
          <p:cNvSpPr txBox="1"/>
          <p:nvPr/>
        </p:nvSpPr>
        <p:spPr>
          <a:xfrm>
            <a:off x="4585130" y="5512841"/>
            <a:ext cx="2739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全聯無人倉儲</a:t>
            </a: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[4]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5272776-BC55-4239-9AE7-82BF3277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1" y="1627231"/>
            <a:ext cx="6607113" cy="3696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325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34A647-A27C-4E35-9F29-12D9E950555D}"/>
              </a:ext>
            </a:extLst>
          </p:cNvPr>
          <p:cNvSpPr/>
          <p:nvPr/>
        </p:nvSpPr>
        <p:spPr>
          <a:xfrm>
            <a:off x="0" y="6597444"/>
            <a:ext cx="12192000" cy="260556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9EE66-7640-48E9-A0A9-2918CF621520}"/>
              </a:ext>
            </a:extLst>
          </p:cNvPr>
          <p:cNvSpPr/>
          <p:nvPr/>
        </p:nvSpPr>
        <p:spPr>
          <a:xfrm>
            <a:off x="0" y="0"/>
            <a:ext cx="12192000" cy="12093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3D11BB-B7A7-45BD-B183-A02E24BEC757}"/>
              </a:ext>
            </a:extLst>
          </p:cNvPr>
          <p:cNvSpPr txBox="1"/>
          <p:nvPr/>
        </p:nvSpPr>
        <p:spPr>
          <a:xfrm>
            <a:off x="4318327" y="162088"/>
            <a:ext cx="355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 片 欣 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924ADB-E408-40BE-9891-6AE095412565}"/>
              </a:ext>
            </a:extLst>
          </p:cNvPr>
          <p:cNvSpPr txBox="1"/>
          <p:nvPr/>
        </p:nvSpPr>
        <p:spPr>
          <a:xfrm>
            <a:off x="4704736" y="6580703"/>
            <a:ext cx="27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4A0CA2D4-5723-4D95-8B49-745ABA57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7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F056C1-7363-4CCA-8308-8BF82D0D91FC}"/>
              </a:ext>
            </a:extLst>
          </p:cNvPr>
          <p:cNvSpPr txBox="1"/>
          <p:nvPr/>
        </p:nvSpPr>
        <p:spPr>
          <a:xfrm>
            <a:off x="3479798" y="5866848"/>
            <a:ext cx="6065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[5]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全台首座智慧物流園區　揀貨靠機器人大軍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20200912【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台灣向錢衝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】PART3 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https://reurl.cc/bk5zgy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FAB6C4-7F18-4E14-8943-929577B27208}"/>
              </a:ext>
            </a:extLst>
          </p:cNvPr>
          <p:cNvSpPr txBox="1"/>
          <p:nvPr/>
        </p:nvSpPr>
        <p:spPr>
          <a:xfrm>
            <a:off x="4263604" y="5251636"/>
            <a:ext cx="3664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全台首座智慧物流園區片段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[5]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7FA3F2-C2CD-4B42-B817-59406EBD4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3" t="4356"/>
          <a:stretch/>
        </p:blipFill>
        <p:spPr>
          <a:xfrm>
            <a:off x="2802464" y="1909823"/>
            <a:ext cx="6587071" cy="3274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4486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34A647-A27C-4E35-9F29-12D9E950555D}"/>
              </a:ext>
            </a:extLst>
          </p:cNvPr>
          <p:cNvSpPr/>
          <p:nvPr/>
        </p:nvSpPr>
        <p:spPr>
          <a:xfrm>
            <a:off x="0" y="6597444"/>
            <a:ext cx="12192000" cy="260556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9EE66-7640-48E9-A0A9-2918CF621520}"/>
              </a:ext>
            </a:extLst>
          </p:cNvPr>
          <p:cNvSpPr/>
          <p:nvPr/>
        </p:nvSpPr>
        <p:spPr>
          <a:xfrm>
            <a:off x="0" y="0"/>
            <a:ext cx="12192000" cy="12093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3D11BB-B7A7-45BD-B183-A02E24BEC757}"/>
              </a:ext>
            </a:extLst>
          </p:cNvPr>
          <p:cNvSpPr txBox="1"/>
          <p:nvPr/>
        </p:nvSpPr>
        <p:spPr>
          <a:xfrm>
            <a:off x="4318327" y="150513"/>
            <a:ext cx="355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 片 欣 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924ADB-E408-40BE-9891-6AE095412565}"/>
              </a:ext>
            </a:extLst>
          </p:cNvPr>
          <p:cNvSpPr txBox="1"/>
          <p:nvPr/>
        </p:nvSpPr>
        <p:spPr>
          <a:xfrm>
            <a:off x="4704736" y="6580703"/>
            <a:ext cx="27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4A0CA2D4-5723-4D95-8B49-745ABA57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8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F056C1-7363-4CCA-8308-8BF82D0D91FC}"/>
              </a:ext>
            </a:extLst>
          </p:cNvPr>
          <p:cNvSpPr txBox="1"/>
          <p:nvPr/>
        </p:nvSpPr>
        <p:spPr>
          <a:xfrm>
            <a:off x="1910407" y="6154039"/>
            <a:ext cx="8371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[6]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亞洲首座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物流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增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倍倉儲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人工省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倍 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https://reurl.cc/Kpkxnn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FAB6C4-7F18-4E14-8943-929577B27208}"/>
              </a:ext>
            </a:extLst>
          </p:cNvPr>
          <p:cNvSpPr txBox="1"/>
          <p:nvPr/>
        </p:nvSpPr>
        <p:spPr>
          <a:xfrm>
            <a:off x="4585130" y="5512841"/>
            <a:ext cx="2739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自動倉儲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[6]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287510-8710-4D60-A2C3-22A62724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11" y="1611472"/>
            <a:ext cx="6614733" cy="363505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6E9B695-F5B8-4D24-8488-0CDE943D0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33" y="1611472"/>
            <a:ext cx="6614733" cy="3635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567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34A647-A27C-4E35-9F29-12D9E950555D}"/>
              </a:ext>
            </a:extLst>
          </p:cNvPr>
          <p:cNvSpPr/>
          <p:nvPr/>
        </p:nvSpPr>
        <p:spPr>
          <a:xfrm>
            <a:off x="0" y="6597444"/>
            <a:ext cx="12192000" cy="260556"/>
          </a:xfrm>
          <a:prstGeom prst="rect">
            <a:avLst/>
          </a:prstGeom>
          <a:solidFill>
            <a:srgbClr val="A3E0F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9EE66-7640-48E9-A0A9-2918CF621520}"/>
              </a:ext>
            </a:extLst>
          </p:cNvPr>
          <p:cNvSpPr/>
          <p:nvPr/>
        </p:nvSpPr>
        <p:spPr>
          <a:xfrm>
            <a:off x="0" y="-1"/>
            <a:ext cx="12192000" cy="65974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924ADB-E408-40BE-9891-6AE095412565}"/>
              </a:ext>
            </a:extLst>
          </p:cNvPr>
          <p:cNvSpPr txBox="1"/>
          <p:nvPr/>
        </p:nvSpPr>
        <p:spPr>
          <a:xfrm>
            <a:off x="4704736" y="6580703"/>
            <a:ext cx="278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龍華科技大學 資訊網路工程系</a:t>
            </a:r>
          </a:p>
        </p:txBody>
      </p:sp>
      <p:sp>
        <p:nvSpPr>
          <p:cNvPr id="12" name="投影片編號版面配置區 8">
            <a:extLst>
              <a:ext uri="{FF2B5EF4-FFF2-40B4-BE49-F238E27FC236}">
                <a16:creationId xmlns:a16="http://schemas.microsoft.com/office/drawing/2014/main" id="{AD50EAC9-B74A-4F87-9B0C-9B7C8054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494" y="6560399"/>
            <a:ext cx="412955" cy="365125"/>
          </a:xfrm>
        </p:spPr>
        <p:txBody>
          <a:bodyPr/>
          <a:lstStyle/>
          <a:p>
            <a:fld id="{5DD48A85-C8DA-4882-918A-1F32E9B203D7}" type="slidenum">
              <a:rPr lang="zh-TW" altLang="en-US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9</a:t>
            </a:fld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ACFED2E-EA18-4E28-9D24-6429472C8835}"/>
              </a:ext>
            </a:extLst>
          </p:cNvPr>
          <p:cNvGrpSpPr/>
          <p:nvPr/>
        </p:nvGrpSpPr>
        <p:grpSpPr>
          <a:xfrm>
            <a:off x="144614" y="1749760"/>
            <a:ext cx="3864801" cy="4153329"/>
            <a:chOff x="6379548" y="94418"/>
            <a:chExt cx="3835740" cy="473456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7489FAD-9B55-42C5-9475-AAC27387D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31" r="44155"/>
            <a:stretch/>
          </p:blipFill>
          <p:spPr>
            <a:xfrm>
              <a:off x="6379548" y="94418"/>
              <a:ext cx="3835740" cy="473456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4038E402-E7AE-42C4-8BA9-B6293D907FC6}"/>
                </a:ext>
              </a:extLst>
            </p:cNvPr>
            <p:cNvSpPr/>
            <p:nvPr/>
          </p:nvSpPr>
          <p:spPr>
            <a:xfrm>
              <a:off x="6619875" y="2310765"/>
              <a:ext cx="1630680" cy="2571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57559A-844D-4374-8254-0064EF98AD2B}"/>
              </a:ext>
            </a:extLst>
          </p:cNvPr>
          <p:cNvGrpSpPr/>
          <p:nvPr/>
        </p:nvGrpSpPr>
        <p:grpSpPr>
          <a:xfrm>
            <a:off x="4107400" y="1749760"/>
            <a:ext cx="3379865" cy="4153329"/>
            <a:chOff x="655111" y="516884"/>
            <a:chExt cx="4785775" cy="621083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BA82676-1521-48CA-97C1-E6B81C264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111" y="516884"/>
              <a:ext cx="4785775" cy="62108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817AD00-0766-4B8C-A22D-C19393BEEF20}"/>
                </a:ext>
              </a:extLst>
            </p:cNvPr>
            <p:cNvSpPr/>
            <p:nvPr/>
          </p:nvSpPr>
          <p:spPr>
            <a:xfrm>
              <a:off x="952500" y="3687678"/>
              <a:ext cx="2406015" cy="2571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78074AB-8F20-480A-A483-71A222FF8879}"/>
              </a:ext>
            </a:extLst>
          </p:cNvPr>
          <p:cNvGrpSpPr/>
          <p:nvPr/>
        </p:nvGrpSpPr>
        <p:grpSpPr>
          <a:xfrm>
            <a:off x="7697290" y="1749760"/>
            <a:ext cx="4229876" cy="4153329"/>
            <a:chOff x="-149390" y="-255068"/>
            <a:chExt cx="6058425" cy="543353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3A4F9233-45EA-440D-B384-E803D0B3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9390" y="-255068"/>
              <a:ext cx="6058425" cy="543353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E5B0EA5-18D9-4070-9709-5892C8269C3C}"/>
                </a:ext>
              </a:extLst>
            </p:cNvPr>
            <p:cNvSpPr/>
            <p:nvPr/>
          </p:nvSpPr>
          <p:spPr>
            <a:xfrm>
              <a:off x="186962" y="1882220"/>
              <a:ext cx="2141354" cy="2571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24697BA-F485-4BE1-BACD-E52DCA0CAB52}"/>
              </a:ext>
            </a:extLst>
          </p:cNvPr>
          <p:cNvGrpSpPr/>
          <p:nvPr/>
        </p:nvGrpSpPr>
        <p:grpSpPr>
          <a:xfrm>
            <a:off x="3052348" y="-10114"/>
            <a:ext cx="5928562" cy="1209368"/>
            <a:chOff x="3160643" y="-3975"/>
            <a:chExt cx="5928562" cy="1070324"/>
          </a:xfrm>
        </p:grpSpPr>
        <p:sp>
          <p:nvSpPr>
            <p:cNvPr id="22" name="矩形: 剪去同側角落 21">
              <a:extLst>
                <a:ext uri="{FF2B5EF4-FFF2-40B4-BE49-F238E27FC236}">
                  <a16:creationId xmlns:a16="http://schemas.microsoft.com/office/drawing/2014/main" id="{D4642FF9-AF2A-48A0-B79D-0D3763776F51}"/>
                </a:ext>
              </a:extLst>
            </p:cNvPr>
            <p:cNvSpPr/>
            <p:nvPr/>
          </p:nvSpPr>
          <p:spPr>
            <a:xfrm rot="10800000">
              <a:off x="3160643" y="-3975"/>
              <a:ext cx="5928562" cy="1070324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A3E0F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B9B5BC9-09BE-4D88-9C78-155BD1CBB178}"/>
                </a:ext>
              </a:extLst>
            </p:cNvPr>
            <p:cNvSpPr txBox="1"/>
            <p:nvPr/>
          </p:nvSpPr>
          <p:spPr>
            <a:xfrm>
              <a:off x="4205123" y="69522"/>
              <a:ext cx="3839603" cy="81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求 職 待 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11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</TotalTime>
  <Words>733</Words>
  <Application>Microsoft Office PowerPoint</Application>
  <PresentationFormat>寬螢幕</PresentationFormat>
  <Paragraphs>70</Paragraphs>
  <Slides>13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張育丞</dc:creator>
  <cp:lastModifiedBy>張育丞</cp:lastModifiedBy>
  <cp:revision>15</cp:revision>
  <dcterms:created xsi:type="dcterms:W3CDTF">2021-12-20T15:33:16Z</dcterms:created>
  <dcterms:modified xsi:type="dcterms:W3CDTF">2022-01-05T05:17:59Z</dcterms:modified>
</cp:coreProperties>
</file>